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21" r:id="rId2"/>
    <p:sldId id="669" r:id="rId3"/>
    <p:sldId id="725" r:id="rId4"/>
    <p:sldId id="726" r:id="rId5"/>
    <p:sldId id="786" r:id="rId6"/>
    <p:sldId id="740" r:id="rId7"/>
    <p:sldId id="710" r:id="rId8"/>
    <p:sldId id="711" r:id="rId9"/>
    <p:sldId id="633" r:id="rId10"/>
    <p:sldId id="428" r:id="rId11"/>
    <p:sldId id="675" r:id="rId12"/>
    <p:sldId id="803" r:id="rId13"/>
    <p:sldId id="782" r:id="rId14"/>
    <p:sldId id="739" r:id="rId15"/>
    <p:sldId id="766" r:id="rId16"/>
    <p:sldId id="789" r:id="rId17"/>
    <p:sldId id="794" r:id="rId18"/>
    <p:sldId id="767" r:id="rId19"/>
    <p:sldId id="768" r:id="rId20"/>
    <p:sldId id="648" r:id="rId21"/>
    <p:sldId id="772" r:id="rId22"/>
    <p:sldId id="790" r:id="rId23"/>
    <p:sldId id="791" r:id="rId24"/>
    <p:sldId id="792" r:id="rId25"/>
    <p:sldId id="793" r:id="rId26"/>
    <p:sldId id="774" r:id="rId27"/>
    <p:sldId id="706" r:id="rId28"/>
    <p:sldId id="773" r:id="rId29"/>
    <p:sldId id="775" r:id="rId30"/>
    <p:sldId id="784" r:id="rId31"/>
    <p:sldId id="776" r:id="rId32"/>
    <p:sldId id="796" r:id="rId33"/>
    <p:sldId id="797" r:id="rId34"/>
    <p:sldId id="813" r:id="rId35"/>
    <p:sldId id="814" r:id="rId36"/>
    <p:sldId id="815" r:id="rId37"/>
    <p:sldId id="798" r:id="rId38"/>
    <p:sldId id="676" r:id="rId39"/>
    <p:sldId id="677" r:id="rId40"/>
    <p:sldId id="647" r:id="rId41"/>
    <p:sldId id="661" r:id="rId42"/>
    <p:sldId id="650" r:id="rId43"/>
    <p:sldId id="652" r:id="rId44"/>
    <p:sldId id="787" r:id="rId45"/>
    <p:sldId id="788" r:id="rId46"/>
    <p:sldId id="651" r:id="rId47"/>
    <p:sldId id="653" r:id="rId48"/>
    <p:sldId id="816" r:id="rId49"/>
    <p:sldId id="804" r:id="rId50"/>
    <p:sldId id="654" r:id="rId51"/>
    <p:sldId id="655" r:id="rId52"/>
    <p:sldId id="656" r:id="rId53"/>
    <p:sldId id="657" r:id="rId54"/>
    <p:sldId id="662" r:id="rId55"/>
    <p:sldId id="658" r:id="rId56"/>
    <p:sldId id="745" r:id="rId57"/>
    <p:sldId id="741" r:id="rId58"/>
    <p:sldId id="742" r:id="rId59"/>
    <p:sldId id="743" r:id="rId60"/>
    <p:sldId id="744" r:id="rId61"/>
    <p:sldId id="746" r:id="rId62"/>
    <p:sldId id="805" r:id="rId63"/>
    <p:sldId id="806" r:id="rId64"/>
    <p:sldId id="807" r:id="rId65"/>
    <p:sldId id="808" r:id="rId66"/>
    <p:sldId id="809" r:id="rId67"/>
    <p:sldId id="810" r:id="rId68"/>
    <p:sldId id="811" r:id="rId69"/>
    <p:sldId id="812" r:id="rId70"/>
    <p:sldId id="761" r:id="rId71"/>
    <p:sldId id="762" r:id="rId72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26"/>
            <p14:sldId id="786"/>
            <p14:sldId id="740"/>
            <p14:sldId id="710"/>
            <p14:sldId id="711"/>
            <p14:sldId id="633"/>
            <p14:sldId id="428"/>
            <p14:sldId id="675"/>
            <p14:sldId id="803"/>
            <p14:sldId id="782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813"/>
            <p14:sldId id="814"/>
            <p14:sldId id="815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16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46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5896" autoAdjust="0"/>
  </p:normalViewPr>
  <p:slideViewPr>
    <p:cSldViewPr>
      <p:cViewPr varScale="1">
        <p:scale>
          <a:sx n="58" d="100"/>
          <a:sy n="58" d="100"/>
        </p:scale>
        <p:origin x="52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2025/6/16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https://zh.wikipedia.org/wiki/OpenCV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4235" indent="0" algn="ctr">
              <a:buNone/>
              <a:defRPr sz="3780"/>
            </a:lvl2pPr>
            <a:lvl3pPr marL="1727835" indent="0" algn="ctr">
              <a:buNone/>
              <a:defRPr sz="3400"/>
            </a:lvl3pPr>
            <a:lvl4pPr marL="2592070" indent="0" algn="ctr">
              <a:buNone/>
              <a:defRPr sz="3025"/>
            </a:lvl4pPr>
            <a:lvl5pPr marL="3455670" indent="0" algn="ctr">
              <a:buNone/>
              <a:defRPr sz="3025"/>
            </a:lvl5pPr>
            <a:lvl6pPr marL="4319905" indent="0" algn="ctr">
              <a:buNone/>
              <a:defRPr sz="3025"/>
            </a:lvl6pPr>
            <a:lvl7pPr marL="5184140" indent="0" algn="ctr">
              <a:buNone/>
              <a:defRPr sz="3025"/>
            </a:lvl7pPr>
            <a:lvl8pPr marL="6047740" indent="0" algn="ctr">
              <a:buNone/>
              <a:defRPr sz="3025"/>
            </a:lvl8pPr>
            <a:lvl9pPr marL="6911975" indent="0" algn="ctr">
              <a:buNone/>
              <a:defRPr sz="3025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600" indent="-863600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600" lvl="0" indent="-863600" algn="l" defTabSz="2303780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423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2pPr>
            <a:lvl3pPr marL="1727835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3pPr>
            <a:lvl4pPr marL="25920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4pPr>
            <a:lvl5pPr marL="34556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5pPr>
            <a:lvl6pPr marL="431990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6pPr>
            <a:lvl7pPr marL="51841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7pPr>
            <a:lvl8pPr marL="60477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8pPr>
            <a:lvl9pPr marL="691197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5"/>
            </a:lvl1pPr>
            <a:lvl2pPr>
              <a:defRPr sz="5290"/>
            </a:lvl2pPr>
            <a:lvl3pPr>
              <a:defRPr sz="4535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5"/>
            </a:lvl1pPr>
            <a:lvl2pPr marL="864235" indent="0">
              <a:buNone/>
              <a:defRPr sz="5290"/>
            </a:lvl2pPr>
            <a:lvl3pPr marL="1727835" indent="0">
              <a:buNone/>
              <a:defRPr sz="4535"/>
            </a:lvl3pPr>
            <a:lvl4pPr marL="2592070" indent="0">
              <a:buNone/>
              <a:defRPr sz="3780"/>
            </a:lvl4pPr>
            <a:lvl5pPr marL="3455670" indent="0">
              <a:buNone/>
              <a:defRPr sz="3780"/>
            </a:lvl5pPr>
            <a:lvl6pPr marL="4319905" indent="0">
              <a:buNone/>
              <a:defRPr sz="3780"/>
            </a:lvl6pPr>
            <a:lvl7pPr marL="5184140" indent="0">
              <a:buNone/>
              <a:defRPr sz="3780"/>
            </a:lvl7pPr>
            <a:lvl8pPr marL="6047740" indent="0">
              <a:buNone/>
              <a:defRPr sz="3780"/>
            </a:lvl8pPr>
            <a:lvl9pPr marL="6911975" indent="0">
              <a:buNone/>
              <a:defRPr sz="378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1727835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800" indent="-431800" algn="l" defTabSz="172783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0" kern="1200">
          <a:solidFill>
            <a:schemeClr val="tx1"/>
          </a:solidFill>
          <a:latin typeface="+mn-lt"/>
          <a:ea typeface="+mn-ea"/>
          <a:cs typeface="+mn-cs"/>
        </a:defRPr>
      </a:lvl1pPr>
      <a:lvl2pPr marL="12960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6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387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8881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7517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6159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4795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734377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642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7278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5920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556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1990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1841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0477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91197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/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/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VIP</a:t>
              </a:r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正式课</a:t>
              </a:r>
            </a:p>
          </p:txBody>
        </p:sp>
        <p:sp>
          <p:nvSpPr>
            <p:cNvPr id="17" name="TextBox 53"/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用代码码出自己牛逼的人生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/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/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你为什么学习音视频学不好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音视频的博客，内容很多，所有的内容会告诉你使用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学完后发现并没有完整形成自己的技术体系。音视频开发的核心在于音视频。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对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今晚开启你的瓶颈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什么是音视频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H264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定义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是专门去除这些冗余的算法，我们把这种算法称为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H264</a:t>
              </a:r>
              <a:r>
                <a:rPr lang="zh-CN" altLang="en-US" sz="3200" dirty="0"/>
                <a:t>是新一代的编码标准，以高压缩高质量和支持多种网络的流媒体传输著称</a:t>
              </a:r>
              <a:endParaRPr lang="en-US" altLang="zh-CN" sz="3200" dirty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/>
                <a:t>像大多数看到的视频，如苍老师的电影，如</a:t>
              </a:r>
              <a:r>
                <a:rPr lang="en-US" altLang="zh-CN" sz="3200" dirty="0" err="1"/>
                <a:t>rmvb</a:t>
              </a:r>
              <a:r>
                <a:rPr lang="en-US" altLang="zh-CN" sz="3200" dirty="0"/>
                <a:t>   </a:t>
              </a:r>
              <a:r>
                <a:rPr lang="en-US" altLang="zh-CN" sz="3200" dirty="0" err="1"/>
                <a:t>avi</a:t>
              </a:r>
              <a:r>
                <a:rPr lang="zh-CN" altLang="en-US" sz="3200" dirty="0"/>
                <a:t>   </a:t>
              </a:r>
              <a:r>
                <a:rPr lang="en-US" altLang="zh-CN" sz="3200" dirty="0"/>
                <a:t>mp4   </a:t>
              </a:r>
              <a:r>
                <a:rPr lang="en-US" altLang="zh-CN" sz="3200" dirty="0" err="1"/>
                <a:t>flv</a:t>
              </a:r>
              <a:r>
                <a:rPr lang="en-US" altLang="zh-CN" sz="3200" dirty="0"/>
                <a:t>   </a:t>
              </a:r>
              <a:r>
                <a:rPr lang="zh-CN" altLang="en-US" sz="3200" dirty="0"/>
                <a:t>大都是由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进行编码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当然也会有不同的 如 </a:t>
              </a:r>
              <a:r>
                <a:rPr lang="en-US" altLang="zh-CN" sz="3200" dirty="0"/>
                <a:t>mpeg4   vp9   </a:t>
              </a:r>
              <a:r>
                <a:rPr lang="zh-CN" altLang="en-US" sz="3200" dirty="0"/>
                <a:t>这样比较冷门的编码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无论是</a:t>
              </a:r>
              <a:r>
                <a:rPr lang="en-US" altLang="zh-CN" sz="3200" dirty="0"/>
                <a:t>h264  mpeg4  vp9 </a:t>
              </a:r>
              <a:r>
                <a:rPr lang="zh-CN" altLang="en-US" sz="3200" dirty="0"/>
                <a:t>都是基于宏块的方式进行编码，原理是一样的，只不过实现的</a:t>
              </a:r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不一致罢了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两大电信联盟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国际电信联盟</a:t>
              </a:r>
              <a:r>
                <a:rPr lang="en-US" altLang="zh-CN" sz="4400" dirty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国际标准化组织</a:t>
              </a:r>
              <a:r>
                <a:rPr lang="en-US" altLang="zh-CN" sz="4400" dirty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在江湖打了</a:t>
            </a:r>
            <a:r>
              <a:rPr lang="en-US" altLang="zh-CN" sz="6000" dirty="0"/>
              <a:t>10</a:t>
            </a:r>
            <a:r>
              <a:rPr lang="zh-CN" altLang="en-US" sz="6000" dirty="0"/>
              <a:t>年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H264       MPEG4 AVC</a:t>
              </a:r>
              <a:endParaRPr lang="zh-CN" altLang="en-US" sz="3600"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ITU-T </a:t>
            </a:r>
            <a:r>
              <a:rPr lang="zh-CN" altLang="en-US" dirty="0"/>
              <a:t>视频编码发展历程</a:t>
            </a:r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814694" y="10766041"/>
            <a:ext cx="1071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，也叫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MPEG-4 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，或者</a:t>
            </a: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，这三者是等价的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其他参与者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H261</a:t>
            </a:r>
            <a:r>
              <a:rPr lang="zh-CN" altLang="en-US" sz="6000" dirty="0"/>
              <a:t>奠定的技术</a:t>
            </a:r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>
                <a:solidFill>
                  <a:schemeClr val="tx1"/>
                </a:solidFill>
              </a:rPr>
              <a:t>30</a:t>
            </a:r>
            <a:r>
              <a:rPr lang="zh-CN" altLang="en-US" sz="2800" dirty="0">
                <a:solidFill>
                  <a:schemeClr val="tx1"/>
                </a:solidFill>
              </a:rPr>
              <a:t>公斤重，可见保存视频数据如此难。</a:t>
            </a: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>
                <a:solidFill>
                  <a:schemeClr val="tx1"/>
                </a:solidFill>
              </a:rPr>
              <a:t>一张</a:t>
            </a:r>
            <a:r>
              <a:rPr lang="en-US" altLang="zh-CN" sz="2800" dirty="0">
                <a:solidFill>
                  <a:schemeClr val="tx1"/>
                </a:solidFill>
              </a:rPr>
              <a:t>DVD</a:t>
            </a:r>
            <a:r>
              <a:rPr lang="zh-CN" altLang="en-US" sz="2800" dirty="0">
                <a:solidFill>
                  <a:schemeClr val="tx1"/>
                </a:solidFill>
              </a:rPr>
              <a:t>或者</a:t>
            </a:r>
            <a:r>
              <a:rPr lang="en-US" altLang="zh-CN" sz="2800" dirty="0">
                <a:solidFill>
                  <a:schemeClr val="tx1"/>
                </a:solidFill>
              </a:rPr>
              <a:t>1G</a:t>
            </a:r>
            <a:r>
              <a:rPr lang="zh-CN" altLang="en-US" sz="2800" dirty="0">
                <a:solidFill>
                  <a:schemeClr val="tx1"/>
                </a:solidFill>
              </a:rPr>
              <a:t>的磁盘只能存储几秒钟的未压缩数字视频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编码</a:t>
            </a:r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压缩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音视频组成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什么视频文件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/>
              <a:t>封装格式与编码格式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封装格式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如何解码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讲师，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River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Android开发入门与实战第二版》作者之一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中南大学计算机信息专业毕业，前新浪架构师，58同城项目负责人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Andy 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华中科技大学计算机相关专业硕士，腾讯架构师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/>
              <a:t>讲师介绍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Damon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音视频编码鼻祖</a:t>
            </a:r>
            <a:r>
              <a:rPr lang="en-US" altLang="zh-CN" sz="6000" dirty="0"/>
              <a:t>H261</a:t>
            </a:r>
            <a:endParaRPr lang="zh-CN" altLang="en-US" sz="6000" dirty="0"/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540" y="1778016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1" y="1784335"/>
            <a:ext cx="11157142" cy="68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3040" y="9315175"/>
            <a:ext cx="14535000" cy="180280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视频编码器的主要作用，就是把摄像头捕捉的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数据编码成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至于为什么是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，因为是因为视频编码格式（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H.264/H.265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）依赖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，并且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数据量更小，能减少存储和带宽压力。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https://blog.csdn.net/liuzhuo13396/article/details/146586197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94" y="11107242"/>
            <a:ext cx="1744027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4694" y="2160175"/>
            <a:ext cx="1120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我们可以把视频帧帧内编码的过程当作是一个屠宰场，一头牛是摄像头捕获的一帧，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我们给屠宰场输入很多很多的牛，最终我们将输出一箱一箱的牛排，也就是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30" y="3074575"/>
            <a:ext cx="18900000" cy="63390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16017D-E95B-171B-7737-516188F7FEF6}"/>
              </a:ext>
            </a:extLst>
          </p:cNvPr>
          <p:cNvSpPr txBox="1"/>
          <p:nvPr/>
        </p:nvSpPr>
        <p:spPr>
          <a:xfrm>
            <a:off x="1137947" y="9885775"/>
            <a:ext cx="1548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当然啦，这里的牛其实每一个都是一样大的，也就是我们输入的每一帧都是一样大的，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之所以要叫大牛小牛，是因为他们的身份地位不一样，也就是我们在输入前会通过分组将其分为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帧，不同类型的帧最终保存的数据量大小不一样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9694" y="2353027"/>
            <a:ext cx="22094694" cy="29479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一头牛首先传给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信源编码器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，信源编码器基于块结构编码，作用是根据算法将一帧图片打乱成很多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或者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8×8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的宏块，或者更小的子块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相当于将一头牛根据不同部位切成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骨，牛肋条，菲力牛排等等。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随后将这些宏块和子块传给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视频复合编码器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。那这些宏块该怎么保存呢？当然不是保存该宏块的每一个像素的信息，而是保存该宏块的亮度和色度预测信息，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比如该宏块上方和左方的所有像素，以及亮度和色度的预测模式（这个是帧内预测做的）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（我们可以将上面那段话理解成：视频符合编码器会记录块的宽，高；定义起始点和终止点，起始点颜色和终止点颜色以及起始点到终止点的颜色变化方程）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94" y="5300985"/>
            <a:ext cx="3028950" cy="1314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694" y="6765267"/>
            <a:ext cx="22365000" cy="3314907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比如上面这张红色的图片，假设这一张图就是一个块，我们会记录这张图片上方和左方所有的像素信息，然后还会记录这张图的亮度和色度的预测方向，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这样我们就能根据很少的信息推到出整张图片的像素，相当于记录每一个牛排的形状，类型，做法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接下来我们会把编码后的块传给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传输缓冲器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，对于第一帧（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帧，可以理解成大牛）而言，刚好可以凑一箱牛排，所以无需缓冲，会直接传给传输编码器，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而对于小牛（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帧）而言，它依赖于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帧，但此时我们先前只有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帧的记录，信息不够，所以就需要在传输缓冲器中等待一会，直到下一个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帧来临，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此时当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帧经过缓冲区时便会通知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帧通过编码控制重新输出出来，凑够一箱牛排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从上面我们可以看出，视频帧输入的顺序一定是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若干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帧，但是输出顺序是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-&gt;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若干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帧路过传输缓冲器时，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一定会先让缓冲器中所有的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帧都输出到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码流中，然后再接受摄像头传来的新的帧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694" y="1994710"/>
            <a:ext cx="2236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问题一：如果一帧画面无法被完整的分为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的宏块该怎么办？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54694" y="10154713"/>
            <a:ext cx="21375000" cy="244546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如图，我们可以发现：该视频的宽度是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368/16=23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386/16=24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，正好可以被分成这么多宏块，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如果我有个视频的宽度是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369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，高度是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387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该咋办呢？此时编码器便不会对多余部分进行编码，而是直接记录多余的像素信息到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以上我们就介绍了宏块的划分以及编码，我们把对于宏块的压缩成为帧内压缩。对于每一个宏块而言，我们原本需要记录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个像素，但通过帧内压缩，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我们可以只记录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15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个像素以及亮度和色度的预测模式，存储信息大大减少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当然啦，除了帧内压缩，还有帧间压缩，帧间压缩大致指的是：在第二帧的视频复合编码器中，寻找第二帧中的每一个宏块在第一帧中的位置，并记录其位置的差值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94" y="2572768"/>
            <a:ext cx="11382375" cy="7439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冯诺依曼计算机先河与</a:t>
            </a:r>
            <a:r>
              <a:rPr lang="en-US" altLang="zh-CN" dirty="0"/>
              <a:t>H621</a:t>
            </a:r>
            <a:r>
              <a:rPr lang="zh-CN" altLang="en-US" dirty="0"/>
              <a:t>编码先河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4" y="2070175"/>
            <a:ext cx="13716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DSP</a:t>
            </a:r>
            <a:r>
              <a:rPr lang="zh-CN" altLang="en-US" dirty="0"/>
              <a:t>芯片主要做视频编解码器的工作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/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/>
          <p:cNvSpPr txBox="1"/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/>
              <a:t>DSP</a:t>
            </a:r>
            <a:r>
              <a:rPr lang="zh-CN" altLang="en-US" sz="3200" dirty="0"/>
              <a:t>芯片内部的视频编码器流程</a:t>
            </a:r>
            <a:r>
              <a:rPr lang="en-US" altLang="zh-CN" sz="3200" dirty="0"/>
              <a:t>: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视频编码流程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/>
              <a:t>报名咨询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694" y="3600175"/>
            <a:ext cx="5964996" cy="633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/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/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/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/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/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/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/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/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帧如何编码</a:t>
            </a:r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/>
              <a:t>帧如何编码</a:t>
            </a:r>
          </a:p>
        </p:txBody>
      </p:sp>
      <p:sp>
        <p:nvSpPr>
          <p:cNvPr id="5" name="文本框 10"/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人在动  背景没有动</a:t>
            </a: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86E9-D94F-6F30-F5E7-B78F8E67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D386F-F11B-8E89-E1C8-6162F8B2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ACE3FC-EE15-5CFA-4CD3-F9285268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22A16766-D020-37EE-359A-9D5FDD48A8C1}"/>
              </a:ext>
            </a:extLst>
          </p:cNvPr>
          <p:cNvSpPr txBox="1"/>
          <p:nvPr/>
        </p:nvSpPr>
        <p:spPr>
          <a:xfrm>
            <a:off x="1799694" y="2216379"/>
            <a:ext cx="20726630" cy="32478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考考你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：在抖音短视频里面，一个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是越长越好，还是越短越好？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答：越长越好，因为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越长，代表着视频文件中的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帧越少，编码后占用的数据量也越少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考考你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：在直播环境中，一个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是越长越好，还是越短越好？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	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答：越短越好，因为如果用户先收到了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帧或者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帧，则需要等到收到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帧之后才能播放，如果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序列很长，那么会导致直播的延迟很高，影响用户体验。当然这也会导致网络负载变高，但是我们有其他的办法来避免，比如减少传输的帧率。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148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视频流</a:t>
            </a:r>
            <a:r>
              <a:rPr lang="en-US" altLang="zh-CN" sz="3200" dirty="0"/>
              <a:t>H264 H265</a:t>
            </a:r>
            <a:r>
              <a:rPr lang="zh-CN" altLang="en-US" sz="3200" dirty="0"/>
              <a:t>的组装原理切片</a:t>
            </a:r>
            <a:r>
              <a:rPr lang="en-US" altLang="zh-CN" sz="3200" dirty="0"/>
              <a:t>NAL</a:t>
            </a:r>
            <a:r>
              <a:rPr lang="zh-CN" altLang="en-US" sz="3200" dirty="0"/>
              <a:t>单元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深度详解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切片</a:t>
            </a:r>
            <a:r>
              <a:rPr lang="en-US" altLang="zh-CN" sz="3200" dirty="0"/>
              <a:t>slice</a:t>
            </a:r>
            <a:r>
              <a:rPr lang="zh-CN" altLang="en-US" sz="3200" dirty="0"/>
              <a:t>与宏块，运动矢量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H264</a:t>
            </a:r>
            <a:r>
              <a:rPr lang="zh-CN" altLang="en-US" sz="3200" dirty="0"/>
              <a:t>与</a:t>
            </a:r>
            <a:r>
              <a:rPr lang="en-US" altLang="zh-CN" sz="3200" dirty="0"/>
              <a:t>H265</a:t>
            </a:r>
            <a:r>
              <a:rPr lang="zh-CN" altLang="en-US" sz="3200" dirty="0"/>
              <a:t>的区别与面试题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025" b="1" dirty="0"/>
          </a:p>
          <a:p>
            <a:r>
              <a:rPr lang="zh-CN" altLang="en-US" sz="3025" b="1" dirty="0"/>
              <a:t>精彩内容 </a:t>
            </a:r>
            <a:r>
              <a:rPr lang="en-US" altLang="zh-CN" sz="3025" b="1" dirty="0"/>
              <a:t>20:05</a:t>
            </a:r>
            <a:r>
              <a:rPr lang="zh-CN" altLang="en-US" sz="3025" b="1" dirty="0"/>
              <a:t>准时直播分享干货</a:t>
            </a:r>
            <a:endParaRPr lang="zh-CN" altLang="en-US" sz="2645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163520" y="2592392"/>
            <a:ext cx="13608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H264 H265</a:t>
            </a:r>
            <a:r>
              <a:rPr lang="zh-CN" altLang="en-US" sz="6000" dirty="0"/>
              <a:t>码流深度分析</a:t>
            </a:r>
            <a:endParaRPr lang="en-US" altLang="zh-CN" sz="6000" dirty="0"/>
          </a:p>
          <a:p>
            <a:r>
              <a:rPr lang="zh-CN" altLang="en-US" sz="6000" dirty="0"/>
              <a:t>深挖视频底层原理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13904694" y="3222586"/>
            <a:ext cx="6509789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09AAAB-44F1-A372-BD48-B8964F81147B}"/>
              </a:ext>
            </a:extLst>
          </p:cNvPr>
          <p:cNvSpPr txBox="1"/>
          <p:nvPr/>
        </p:nvSpPr>
        <p:spPr>
          <a:xfrm>
            <a:off x="14264694" y="9630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0CC410-40AC-11C4-0710-6ACBE20D36E1}"/>
              </a:ext>
            </a:extLst>
          </p:cNvPr>
          <p:cNvSpPr txBox="1"/>
          <p:nvPr/>
        </p:nvSpPr>
        <p:spPr>
          <a:xfrm>
            <a:off x="12128894" y="7079095"/>
            <a:ext cx="10715570" cy="552108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注意这里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帧也能和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帧一样，当成参考帧。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且通过前面的知识我们可以知道，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在对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(a)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进行编码后，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码流的顺序大致是：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I1-&gt;P4-&gt;B2-&gt;B3-&gt;P7-&gt;B5-&gt;B6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的顺序可能不对，但是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绝对不可能出现在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也绝对不可能出现在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的前面，因为：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1.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路过编码缓冲器时会通知缓冲器中的所有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帧进行编码输出，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只有当缓冲器中的所有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帧都输出到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码流时，才会接受新的视频帧。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所以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不可能出现再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B2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B3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的前面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2. 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依赖于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，所以只有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P7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输出了，才会输出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/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28" y="7965456"/>
            <a:ext cx="4382695" cy="3403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/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音视频编码中的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的设计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YUV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而不采用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RGB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/>
              <a:t>YUV</a:t>
            </a:r>
            <a:r>
              <a:rPr lang="zh-CN" altLang="en-US" dirty="0"/>
              <a:t>而不是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/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/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/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/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/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/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/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/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/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/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/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音视频应用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/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7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8" name="í$ḷíďê"/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</a:p>
            </p:txBody>
          </p:sp>
          <p:sp>
            <p:nvSpPr>
              <p:cNvPr id="41" name="ï$1îḓè"/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直播（腾讯课堂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1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2" name="iṩļïḓê"/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</a:p>
            </p:txBody>
          </p:sp>
          <p:sp>
            <p:nvSpPr>
              <p:cNvPr id="35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8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9" name="í$ḷíďê"/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2" name="ï$1îḓè"/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8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9" name="iṩļïḓê"/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72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视频媒体平台（芒果</a:t>
                </a:r>
                <a:r>
                  <a:rPr lang="en-US" altLang="zh-CN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TV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0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0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MediaCodec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/>
              <a:t>MediaCodec</a:t>
            </a:r>
            <a:r>
              <a:rPr lang="zh-CN" altLang="en-US" sz="8800" dirty="0"/>
              <a:t>通过访问底层的编解码器</a:t>
            </a:r>
            <a:endParaRPr lang="zh-CN" altLang="en-US" dirty="0"/>
          </a:p>
        </p:txBody>
      </p:sp>
      <p:sp>
        <p:nvSpPr>
          <p:cNvPr id="7" name="文本框 10"/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>
                <a:solidFill>
                  <a:srgbClr val="FF0000"/>
                </a:solidFill>
              </a:rPr>
              <a:t>Sdk</a:t>
            </a:r>
            <a:r>
              <a:rPr lang="zh-CN" altLang="en-US" sz="2400" dirty="0">
                <a:solidFill>
                  <a:srgbClr val="FF0000"/>
                </a:solidFill>
              </a:rPr>
              <a:t>层  </a:t>
            </a:r>
            <a:r>
              <a:rPr lang="en-US" altLang="zh-CN" sz="2400" dirty="0">
                <a:solidFill>
                  <a:srgbClr val="FF0000"/>
                </a:solidFill>
              </a:rPr>
              <a:t>Native</a:t>
            </a:r>
            <a:r>
              <a:rPr lang="zh-CN" altLang="en-US" sz="2400" dirty="0">
                <a:solidFill>
                  <a:srgbClr val="FF0000"/>
                </a:solidFill>
              </a:rPr>
              <a:t>层，还是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MediaCodec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提供的用于对音视频进行编解码的类，它通过访问底层的编解码器来实现音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视频的功能。是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基础框架的一部分</a:t>
              </a:r>
              <a:endParaRPr lang="en-US" altLang="zh-CN" sz="3200" dirty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的首个版本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/>
                <a:t>），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5.0, API21</a:t>
              </a:r>
              <a:r>
                <a:rPr lang="zh-CN" altLang="en-US" sz="3200" dirty="0"/>
                <a:t>，引入了“异步模式。</a:t>
              </a:r>
              <a:r>
                <a:rPr lang="en-US" altLang="zh-CN" sz="3200" dirty="0"/>
                <a:t>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MediaCodec</a:t>
            </a:r>
            <a:r>
              <a:rPr lang="zh-CN" altLang="en-US" dirty="0"/>
              <a:t>硬解是用的</a:t>
            </a:r>
            <a:r>
              <a:rPr lang="en-US" altLang="zh-CN" dirty="0"/>
              <a:t>CPU</a:t>
            </a:r>
            <a:r>
              <a:rPr lang="zh-CN" altLang="en-US" dirty="0"/>
              <a:t>解码吗？</a:t>
            </a:r>
          </a:p>
        </p:txBody>
      </p:sp>
      <p:sp>
        <p:nvSpPr>
          <p:cNvPr id="5" name="矩形: 圆角 12"/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移动端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芯片，不是</a:t>
            </a:r>
            <a:r>
              <a:rPr lang="en-US" altLang="zh-CN" sz="2800" dirty="0"/>
              <a:t>GPU</a:t>
            </a:r>
            <a:r>
              <a:rPr lang="zh-CN" altLang="en-US" sz="2800" dirty="0"/>
              <a:t>也不是</a:t>
            </a:r>
            <a:r>
              <a:rPr lang="en-US" altLang="zh-CN" sz="2800" dirty="0"/>
              <a:t>CPU </a:t>
            </a:r>
          </a:p>
          <a:p>
            <a:pPr marL="0" indent="0" algn="just">
              <a:buNone/>
            </a:pP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b="1" u="sng" dirty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指的是系统将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视频数据流转交</a:t>
            </a: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dirty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然后显示在屏幕上，这就是视频硬解码的过程。</a:t>
            </a:r>
            <a:endParaRPr lang="en-US" altLang="zh-CN" sz="2800" dirty="0"/>
          </a:p>
          <a:p>
            <a:pPr marL="0" indent="0" algn="just">
              <a:buNone/>
            </a:pP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足够强大，但智能手机所需要处理的任务也越来越多，如果将视频解码 编码加入到</a:t>
            </a:r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就是这样一款专用芯片。</a:t>
            </a: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/>
              <a:t>MediaPlayer</a:t>
            </a:r>
            <a:r>
              <a:rPr lang="zh-CN" altLang="en-US" sz="7200" dirty="0"/>
              <a:t>播放架构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=new </a:t>
            </a:r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mediaplayer.setDataSource</a:t>
            </a:r>
            <a:r>
              <a:rPr lang="en-US" altLang="zh-CN" dirty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课程演示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音视频同步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</a:t>
            </a:r>
            <a:r>
              <a:rPr lang="en-US" altLang="zh-CN" dirty="0"/>
              <a:t>(</a:t>
            </a:r>
            <a:r>
              <a:rPr lang="zh-CN" altLang="en-US" dirty="0"/>
              <a:t>就业前景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就业场景分布广。码牛学院有很多学员中就职于全国各大公司。从事音视频相关产品开发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5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为什么要学习音视频（竞争力）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2G  3G  4G  5G</a:t>
            </a:r>
            <a:r>
              <a:rPr lang="zh-CN" altLang="en-US" dirty="0"/>
              <a:t>的变革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2G</a:t>
              </a:r>
              <a:r>
                <a:rPr lang="zh-CN" altLang="en-US" sz="3600" dirty="0"/>
                <a:t>的时候我们只能打电话聊天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3G</a:t>
              </a:r>
              <a:r>
                <a:rPr lang="zh-CN" altLang="en-US" sz="3600" dirty="0"/>
                <a:t>到来 重塑人们沟通方式，诞生一系列巨头 腾讯  </a:t>
              </a:r>
              <a:r>
                <a:rPr lang="en-US" altLang="zh-CN" sz="3600" dirty="0" err="1"/>
                <a:t>facebook</a:t>
              </a:r>
              <a:r>
                <a:rPr lang="en-US" altLang="zh-CN" sz="3600" dirty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4G </a:t>
              </a:r>
              <a:r>
                <a:rPr lang="zh-CN" altLang="en-US" sz="3600" dirty="0"/>
                <a:t>进入短视频时代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/>
                <a:t>诞生抖音 字节跳动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/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主要靠文字、靠图片、靠声音</a:t>
            </a:r>
            <a:endParaRPr lang="en-US" altLang="zh-CN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/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未来一定是音视频时代为主。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4899</Words>
  <Application>Microsoft Office PowerPoint</Application>
  <PresentationFormat>自定义</PresentationFormat>
  <Paragraphs>457</Paragraphs>
  <Slides>71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黑体</vt:lpstr>
      <vt:lpstr>思源黑体 CN Bold</vt:lpstr>
      <vt:lpstr>思源黑体 CN Medium</vt:lpstr>
      <vt:lpstr>思源黑体 CN Normal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为什么要学习音视频（竞争力）</vt:lpstr>
      <vt:lpstr>2G  3G  4G  5G的变革</vt:lpstr>
      <vt:lpstr>你为什么学习音视频学不好</vt:lpstr>
      <vt:lpstr>PowerPoint 演示文稿</vt:lpstr>
      <vt:lpstr>音视频面试的那些事</vt:lpstr>
      <vt:lpstr>什么是音视频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视频编码器（补充1）</vt:lpstr>
      <vt:lpstr>视频编码器（补充2）</vt:lpstr>
      <vt:lpstr>视频编码器（补充3）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H264数据流（补充1）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Pei Li</cp:lastModifiedBy>
  <cp:revision>1993</cp:revision>
  <dcterms:created xsi:type="dcterms:W3CDTF">2014-06-24T08:28:00Z</dcterms:created>
  <dcterms:modified xsi:type="dcterms:W3CDTF">2025-06-16T14:12:26Z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9BCA6943A9DC43E1B899EBB1AB420A48_12</vt:lpwstr>
  </property>
</Properties>
</file>